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sldIdLst>
    <p:sldId id="307" r:id="rId2"/>
    <p:sldId id="308" r:id="rId3"/>
    <p:sldId id="309" r:id="rId4"/>
    <p:sldId id="310" r:id="rId5"/>
    <p:sldId id="311" r:id="rId6"/>
    <p:sldId id="312" r:id="rId7"/>
  </p:sldIdLst>
  <p:sldSz cx="9144000" cy="6858000" type="screen4x3"/>
  <p:notesSz cx="7102475" cy="93884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197" autoAdjust="0"/>
  </p:normalViewPr>
  <p:slideViewPr>
    <p:cSldViewPr snapToObjects="1">
      <p:cViewPr varScale="1">
        <p:scale>
          <a:sx n="84" d="100"/>
          <a:sy n="84" d="100"/>
        </p:scale>
        <p:origin x="-115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47" d="100"/>
          <a:sy n="47" d="100"/>
        </p:scale>
        <p:origin x="-2640" y="-90"/>
      </p:cViewPr>
      <p:guideLst>
        <p:guide orient="horz" pos="2957"/>
        <p:guide pos="2237"/>
      </p:guideLst>
    </p:cSldViewPr>
  </p:notesViewPr>
  <p:gridSpacing cx="77716063" cy="77716063"/>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4229" tIns="47114" rIns="94229" bIns="47114" rtlCol="0"/>
          <a:lstStyle>
            <a:lvl1pPr algn="l" fontAlgn="auto">
              <a:spcBef>
                <a:spcPts val="0"/>
              </a:spcBef>
              <a:spcAft>
                <a:spcPts val="0"/>
              </a:spcAft>
              <a:defRPr sz="1200" dirty="0">
                <a:latin typeface="+mn-lt"/>
                <a:cs typeface="+mn-cs"/>
              </a:defRPr>
            </a:lvl1pPr>
          </a:lstStyle>
          <a:p>
            <a:pPr>
              <a:defRPr/>
            </a:pPr>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4229" tIns="47114" rIns="94229" bIns="47114" rtlCol="0"/>
          <a:lstStyle>
            <a:lvl1pPr algn="r" fontAlgn="auto">
              <a:spcBef>
                <a:spcPts val="0"/>
              </a:spcBef>
              <a:spcAft>
                <a:spcPts val="0"/>
              </a:spcAft>
              <a:defRPr sz="1200" smtClean="0">
                <a:latin typeface="+mn-lt"/>
                <a:cs typeface="+mn-cs"/>
              </a:defRPr>
            </a:lvl1pPr>
          </a:lstStyle>
          <a:p>
            <a:pPr>
              <a:defRPr/>
            </a:pPr>
            <a:fld id="{367438FE-1DE6-4672-8AC9-6906E425926D}" type="datetimeFigureOut">
              <a:rPr lang="en-US"/>
              <a:pPr>
                <a:defRPr/>
              </a:pPr>
              <a:t>6/25/2012</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pPr lvl="0"/>
            <a:endParaRPr lang="en-US" noProof="0" dirty="0"/>
          </a:p>
        </p:txBody>
      </p:sp>
      <p:sp>
        <p:nvSpPr>
          <p:cNvPr id="5" name="Notes Placeholder 4"/>
          <p:cNvSpPr>
            <a:spLocks noGrp="1"/>
          </p:cNvSpPr>
          <p:nvPr>
            <p:ph type="body" sz="quarter" idx="3"/>
          </p:nvPr>
        </p:nvSpPr>
        <p:spPr>
          <a:xfrm>
            <a:off x="709613" y="4459288"/>
            <a:ext cx="5683250" cy="4224337"/>
          </a:xfrm>
          <a:prstGeom prst="rect">
            <a:avLst/>
          </a:prstGeom>
        </p:spPr>
        <p:txBody>
          <a:bodyPr vert="horz" lIns="94229" tIns="47114" rIns="94229" bIns="4711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916988"/>
            <a:ext cx="3078163" cy="469900"/>
          </a:xfrm>
          <a:prstGeom prst="rect">
            <a:avLst/>
          </a:prstGeom>
        </p:spPr>
        <p:txBody>
          <a:bodyPr vert="horz" lIns="94229" tIns="47114" rIns="94229" bIns="47114" rtlCol="0" anchor="b"/>
          <a:lstStyle>
            <a:lvl1pPr algn="l" fontAlgn="auto">
              <a:spcBef>
                <a:spcPts val="0"/>
              </a:spcBef>
              <a:spcAft>
                <a:spcPts val="0"/>
              </a:spcAft>
              <a:defRPr sz="1200" dirty="0">
                <a:latin typeface="+mn-lt"/>
                <a:cs typeface="+mn-cs"/>
              </a:defRPr>
            </a:lvl1pPr>
          </a:lstStyle>
          <a:p>
            <a:pPr>
              <a:defRPr/>
            </a:pPr>
            <a:endParaRPr lang="en-US"/>
          </a:p>
        </p:txBody>
      </p:sp>
      <p:sp>
        <p:nvSpPr>
          <p:cNvPr id="7" name="Slide Number Placeholder 6"/>
          <p:cNvSpPr>
            <a:spLocks noGrp="1"/>
          </p:cNvSpPr>
          <p:nvPr>
            <p:ph type="sldNum" sz="quarter" idx="5"/>
          </p:nvPr>
        </p:nvSpPr>
        <p:spPr>
          <a:xfrm>
            <a:off x="4022725" y="8916988"/>
            <a:ext cx="3078163" cy="469900"/>
          </a:xfrm>
          <a:prstGeom prst="rect">
            <a:avLst/>
          </a:prstGeom>
        </p:spPr>
        <p:txBody>
          <a:bodyPr vert="horz" lIns="94229" tIns="47114" rIns="94229" bIns="47114" rtlCol="0" anchor="b"/>
          <a:lstStyle>
            <a:lvl1pPr algn="r" fontAlgn="auto">
              <a:spcBef>
                <a:spcPts val="0"/>
              </a:spcBef>
              <a:spcAft>
                <a:spcPts val="0"/>
              </a:spcAft>
              <a:defRPr sz="1200" smtClean="0">
                <a:latin typeface="+mn-lt"/>
                <a:cs typeface="+mn-cs"/>
              </a:defRPr>
            </a:lvl1pPr>
          </a:lstStyle>
          <a:p>
            <a:pPr>
              <a:defRPr/>
            </a:pPr>
            <a:fld id="{40CCF452-19FE-4F19-8D1B-FA0CC480564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5"/>
          <p:cNvPicPr>
            <a:picLocks noChangeAspect="1" noChangeArrowheads="1"/>
          </p:cNvPicPr>
          <p:nvPr userDrawn="1"/>
        </p:nvPicPr>
        <p:blipFill>
          <a:blip r:embed="rId2" cstate="print"/>
          <a:srcRect/>
          <a:stretch>
            <a:fillRect/>
          </a:stretch>
        </p:blipFill>
        <p:spPr bwMode="auto">
          <a:xfrm>
            <a:off x="1143000" y="3810000"/>
            <a:ext cx="2667000" cy="1600200"/>
          </a:xfrm>
          <a:prstGeom prst="rect">
            <a:avLst/>
          </a:prstGeom>
          <a:noFill/>
          <a:ln w="9525">
            <a:noFill/>
            <a:miter lim="800000"/>
            <a:headEnd/>
            <a:tailEnd/>
          </a:ln>
        </p:spPr>
      </p:pic>
      <p:pic>
        <p:nvPicPr>
          <p:cNvPr id="5" name="Picture 3"/>
          <p:cNvPicPr>
            <a:picLocks noChangeAspect="1" noChangeArrowheads="1"/>
          </p:cNvPicPr>
          <p:nvPr userDrawn="1"/>
        </p:nvPicPr>
        <p:blipFill>
          <a:blip r:embed="rId3" cstate="print"/>
          <a:srcRect/>
          <a:stretch>
            <a:fillRect/>
          </a:stretch>
        </p:blipFill>
        <p:spPr bwMode="auto">
          <a:xfrm>
            <a:off x="3886200" y="3810000"/>
            <a:ext cx="2362200" cy="1619250"/>
          </a:xfrm>
          <a:prstGeom prst="rect">
            <a:avLst/>
          </a:prstGeom>
          <a:noFill/>
          <a:ln w="9525">
            <a:noFill/>
            <a:miter lim="800000"/>
            <a:headEnd/>
            <a:tailEnd/>
          </a:ln>
        </p:spPr>
      </p:pic>
      <p:pic>
        <p:nvPicPr>
          <p:cNvPr id="6" name="Picture 10"/>
          <p:cNvPicPr>
            <a:picLocks noChangeAspect="1" noChangeArrowheads="1"/>
          </p:cNvPicPr>
          <p:nvPr userDrawn="1"/>
        </p:nvPicPr>
        <p:blipFill>
          <a:blip r:embed="rId4" cstate="print"/>
          <a:srcRect/>
          <a:stretch>
            <a:fillRect/>
          </a:stretch>
        </p:blipFill>
        <p:spPr bwMode="auto">
          <a:xfrm>
            <a:off x="6324600" y="3810000"/>
            <a:ext cx="1981200" cy="1600200"/>
          </a:xfrm>
          <a:prstGeom prst="rect">
            <a:avLst/>
          </a:prstGeom>
          <a:noFill/>
          <a:ln w="9525">
            <a:noFill/>
            <a:miter lim="800000"/>
            <a:headEnd/>
            <a:tailEnd/>
          </a:ln>
        </p:spPr>
      </p:pic>
      <p:sp>
        <p:nvSpPr>
          <p:cNvPr id="2" name="Title 1"/>
          <p:cNvSpPr>
            <a:spLocks noGrp="1"/>
          </p:cNvSpPr>
          <p:nvPr>
            <p:ph type="ctrTitle"/>
          </p:nvPr>
        </p:nvSpPr>
        <p:spPr>
          <a:xfrm>
            <a:off x="838200" y="1219200"/>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524000" y="2819400"/>
            <a:ext cx="6400800" cy="7620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Date Placeholder 3"/>
          <p:cNvSpPr>
            <a:spLocks noGrp="1"/>
          </p:cNvSpPr>
          <p:nvPr>
            <p:ph type="dt" sz="half" idx="10"/>
          </p:nvPr>
        </p:nvSpPr>
        <p:spPr/>
        <p:txBody>
          <a:bodyPr/>
          <a:lstStyle>
            <a:lvl1pPr>
              <a:defRPr/>
            </a:lvl1pPr>
          </a:lstStyle>
          <a:p>
            <a:pPr>
              <a:defRPr/>
            </a:pPr>
            <a:fld id="{E2C9A783-E6AE-4539-907F-8235CA8575F5}" type="datetime1">
              <a:rPr lang="en-US"/>
              <a:pPr>
                <a:defRPr/>
              </a:pPr>
              <a:t>6/25/2012</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a:t>Clarity</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C22F1366-E74B-4F38-B3DF-97C900D972E6}"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CCAA386-FEA8-423C-84DE-608F595CD8D9}" type="datetime1">
              <a:rPr lang="en-US"/>
              <a:pPr>
                <a:defRPr/>
              </a:pPr>
              <a:t>6/25/2012</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Clarity</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A9A88C3-C06F-44F5-BAA3-EA03DECCD180}"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C8BE2DB-EC32-426C-A9A9-53241C7B49E3}" type="datetime1">
              <a:rPr lang="en-US"/>
              <a:pPr>
                <a:defRPr/>
              </a:pPr>
              <a:t>6/25/2012</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Clarity</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7907410-9FA1-4E58-85CC-451273ADF4FF}"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066801"/>
            <a:ext cx="8229600" cy="32003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63540CE-260B-4EF3-8E4E-2C007E686B0D}" type="datetime1">
              <a:rPr lang="en-US"/>
              <a:pPr>
                <a:defRPr/>
              </a:pPr>
              <a:t>6/25/2012</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Clarity</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84430A3-4E4D-4ACC-B48B-61DFC162870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34290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1600200"/>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EBF0DEA-B18E-442F-91EA-3EF2370B1EAC}" type="datetime1">
              <a:rPr lang="en-US"/>
              <a:pPr>
                <a:defRPr/>
              </a:pPr>
              <a:t>6/25/2012</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Clarity</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BCCDBDD-BB5F-4E79-903B-1ACC932A6C6D}"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3916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3916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5BF3786-53E5-4899-8051-E75C3DEAEF57}" type="datetime1">
              <a:rPr lang="en-US"/>
              <a:pPr>
                <a:defRPr/>
              </a:pPr>
              <a:t>6/25/2012</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Clarity</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C386618-9B5D-4107-9884-C71604EC96D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57E9DAF-1699-4C5F-A2FC-1CC328BCB7DC}" type="datetime1">
              <a:rPr lang="en-US"/>
              <a:pPr>
                <a:defRPr/>
              </a:pPr>
              <a:t>6/25/2012</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a:t>Clarity</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B99FBF92-FEE1-4F3B-B03A-0B204DC38AF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7AFEBCD-9837-495D-95F4-617217E720AE}" type="datetime1">
              <a:rPr lang="en-US"/>
              <a:pPr>
                <a:defRPr/>
              </a:pPr>
              <a:t>6/25/2012</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Clarity</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A3D36E3F-78AA-4B4A-94CD-2B004305BEE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0085352-9E6D-4EDF-8DD0-3187ACB3CF85}" type="datetime1">
              <a:rPr lang="en-US"/>
              <a:pPr>
                <a:defRPr/>
              </a:pPr>
              <a:t>6/25/2012</a:t>
            </a:fld>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a:t>Clarity</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CD72F74-6DC8-467D-9CA9-F36EEB6510F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3DB335B-FB91-4D72-A348-AB54DE741CC2}" type="datetime1">
              <a:rPr lang="en-US"/>
              <a:pPr>
                <a:defRPr/>
              </a:pPr>
              <a:t>6/25/2012</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Clarity</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98C1360-F95F-4C99-B9AA-FBD0FF52DD81}"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927F3CA-3E65-426F-B8F6-B0372F06B657}" type="datetime1">
              <a:rPr lang="en-US"/>
              <a:pPr>
                <a:defRPr/>
              </a:pPr>
              <a:t>6/25/2012</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Clarity</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AC354F1-D4CF-4F3A-BFA3-DF1280D278A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33400" y="152400"/>
            <a:ext cx="81534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066800"/>
            <a:ext cx="82296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A55A8F5C-3510-4151-B0B9-220AC5E823E3}" type="datetime1">
              <a:rPr lang="en-US"/>
              <a:pPr>
                <a:defRPr/>
              </a:pPr>
              <a:t>6/25/2012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r>
              <a:rPr lang="en-US"/>
              <a:t>Clarity</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F64FA3B4-822E-4B12-A386-6542D592340B}" type="slidenum">
              <a:rPr lang="en-US"/>
              <a:pPr>
                <a:defRPr/>
              </a:pPr>
              <a:t>‹#›</a:t>
            </a:fld>
            <a:endParaRPr lang="en-US" dirty="0"/>
          </a:p>
        </p:txBody>
      </p:sp>
      <p:pic>
        <p:nvPicPr>
          <p:cNvPr id="1031" name="Picture 2" descr="letterhead_top copy"/>
          <p:cNvPicPr>
            <a:picLocks noChangeAspect="1" noChangeArrowheads="1"/>
          </p:cNvPicPr>
          <p:nvPr userDrawn="1"/>
        </p:nvPicPr>
        <p:blipFill>
          <a:blip r:embed="rId13" cstate="print"/>
          <a:srcRect/>
          <a:stretch>
            <a:fillRect/>
          </a:stretch>
        </p:blipFill>
        <p:spPr bwMode="auto">
          <a:xfrm>
            <a:off x="457200" y="5486400"/>
            <a:ext cx="8229600" cy="685800"/>
          </a:xfrm>
          <a:prstGeom prst="rect">
            <a:avLst/>
          </a:prstGeom>
          <a:noFill/>
          <a:ln w="9525">
            <a:noFill/>
            <a:miter lim="800000"/>
            <a:headEnd/>
            <a:tailEnd/>
          </a:ln>
        </p:spPr>
      </p:pic>
      <p:cxnSp>
        <p:nvCxnSpPr>
          <p:cNvPr id="8" name="Straight Connector 7"/>
          <p:cNvCxnSpPr/>
          <p:nvPr userDrawn="1"/>
        </p:nvCxnSpPr>
        <p:spPr>
          <a:xfrm>
            <a:off x="457200" y="914400"/>
            <a:ext cx="8077200" cy="0"/>
          </a:xfrm>
          <a:prstGeom prst="line">
            <a:avLst/>
          </a:prstGeom>
          <a:ln>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sldNum="0"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58975"/>
            <a:ext cx="7772400" cy="1470025"/>
          </a:xfrm>
        </p:spPr>
        <p:txBody>
          <a:bodyPr rtlCol="0">
            <a:normAutofit/>
          </a:bodyPr>
          <a:lstStyle/>
          <a:p>
            <a:pPr fontAlgn="auto">
              <a:spcAft>
                <a:spcPts val="0"/>
              </a:spcAft>
              <a:defRPr/>
            </a:pPr>
            <a:r>
              <a:rPr lang="en-US" dirty="0" smtClean="0">
                <a:solidFill>
                  <a:schemeClr val="accent1">
                    <a:lumMod val="50000"/>
                  </a:schemeClr>
                </a:solidFill>
              </a:rPr>
              <a:t>PBM Practices</a:t>
            </a:r>
            <a:endParaRPr lang="en-US" dirty="0">
              <a:solidFill>
                <a:schemeClr val="accent1">
                  <a:lumMod val="50000"/>
                </a:schemeClr>
              </a:solidFill>
            </a:endParaRPr>
          </a:p>
        </p:txBody>
      </p:sp>
      <p:sp>
        <p:nvSpPr>
          <p:cNvPr id="5" name="Rectangle 4"/>
          <p:cNvSpPr/>
          <p:nvPr/>
        </p:nvSpPr>
        <p:spPr>
          <a:xfrm>
            <a:off x="1878013" y="165100"/>
            <a:ext cx="5387975" cy="769938"/>
          </a:xfrm>
          <a:prstGeom prst="rect">
            <a:avLst/>
          </a:prstGeom>
        </p:spPr>
        <p:txBody>
          <a:bodyPr>
            <a:spAutoFit/>
          </a:bodyPr>
          <a:lstStyle/>
          <a:p>
            <a:pPr algn="ctr" fontAlgn="auto">
              <a:spcBef>
                <a:spcPts val="0"/>
              </a:spcBef>
              <a:spcAft>
                <a:spcPts val="0"/>
              </a:spcAft>
              <a:defRPr/>
            </a:pPr>
            <a:r>
              <a:rPr lang="en-US" sz="4400" i="1" dirty="0">
                <a:solidFill>
                  <a:schemeClr val="accent1">
                    <a:lumMod val="75000"/>
                  </a:schemeClr>
                </a:solidFill>
                <a:latin typeface="+mn-lt"/>
                <a:cs typeface="+mn-cs"/>
              </a:rPr>
              <a:t>Clarity</a:t>
            </a:r>
            <a:endParaRPr lang="en-US" sz="4400" dirty="0">
              <a:latin typeface="+mn-lt"/>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87363"/>
          </a:xfrm>
        </p:spPr>
        <p:txBody>
          <a:bodyPr rtlCol="0">
            <a:normAutofit fontScale="90000"/>
          </a:bodyPr>
          <a:lstStyle/>
          <a:p>
            <a:pPr fontAlgn="auto">
              <a:spcAft>
                <a:spcPts val="0"/>
              </a:spcAft>
              <a:defRPr/>
            </a:pPr>
            <a:r>
              <a:rPr lang="en-US" dirty="0" smtClean="0">
                <a:solidFill>
                  <a:schemeClr val="accent1">
                    <a:lumMod val="50000"/>
                  </a:schemeClr>
                </a:solidFill>
              </a:rPr>
              <a:t>PBM Practices</a:t>
            </a:r>
            <a:endParaRPr lang="en-US" dirty="0">
              <a:solidFill>
                <a:schemeClr val="accent1">
                  <a:lumMod val="50000"/>
                </a:schemeClr>
              </a:solidFill>
            </a:endParaRPr>
          </a:p>
        </p:txBody>
      </p:sp>
      <p:sp>
        <p:nvSpPr>
          <p:cNvPr id="3" name="Content Placeholder 2"/>
          <p:cNvSpPr>
            <a:spLocks noGrp="1"/>
          </p:cNvSpPr>
          <p:nvPr>
            <p:ph idx="1"/>
          </p:nvPr>
        </p:nvSpPr>
        <p:spPr>
          <a:xfrm>
            <a:off x="169863" y="941388"/>
            <a:ext cx="8804275" cy="4975225"/>
          </a:xfrm>
        </p:spPr>
        <p:txBody>
          <a:bodyPr rtlCol="0">
            <a:normAutofit/>
          </a:bodyPr>
          <a:lstStyle/>
          <a:p>
            <a:pPr marL="457200" indent="-457200" algn="just" fontAlgn="auto">
              <a:spcAft>
                <a:spcPts val="0"/>
              </a:spcAft>
              <a:buFont typeface="+mj-lt"/>
              <a:buAutoNum type="arabicPeriod"/>
              <a:defRPr/>
            </a:pPr>
            <a:r>
              <a:rPr lang="en-US" sz="2000" dirty="0" smtClean="0">
                <a:solidFill>
                  <a:schemeClr val="accent1">
                    <a:lumMod val="50000"/>
                  </a:schemeClr>
                </a:solidFill>
              </a:rPr>
              <a:t>Charge client administration fees for drugs that were </a:t>
            </a:r>
            <a:r>
              <a:rPr lang="en-US" sz="2000" u="sng" dirty="0" smtClean="0">
                <a:solidFill>
                  <a:schemeClr val="accent1">
                    <a:lumMod val="50000"/>
                  </a:schemeClr>
                </a:solidFill>
              </a:rPr>
              <a:t>not</a:t>
            </a:r>
            <a:r>
              <a:rPr lang="en-US" sz="2000" dirty="0" smtClean="0">
                <a:solidFill>
                  <a:schemeClr val="accent1">
                    <a:lumMod val="50000"/>
                  </a:schemeClr>
                </a:solidFill>
              </a:rPr>
              <a:t> dispensed</a:t>
            </a:r>
          </a:p>
          <a:p>
            <a:pPr lvl="1" algn="just" fontAlgn="auto">
              <a:spcAft>
                <a:spcPts val="0"/>
              </a:spcAft>
              <a:buFont typeface="Arial" pitchFamily="34" charset="0"/>
              <a:buChar char="–"/>
              <a:defRPr/>
            </a:pPr>
            <a:r>
              <a:rPr lang="en-US" sz="1400" dirty="0" smtClean="0">
                <a:solidFill>
                  <a:schemeClr val="accent1">
                    <a:lumMod val="50000"/>
                  </a:schemeClr>
                </a:solidFill>
              </a:rPr>
              <a:t>PBM use contract terms such as “claims” that are not clearly defined or defined in ways to allow PBMs to bill clients for “duplicate”, “reversed”, and “rejected” claims  </a:t>
            </a:r>
          </a:p>
          <a:p>
            <a:pPr lvl="1" algn="just" fontAlgn="auto">
              <a:spcAft>
                <a:spcPts val="0"/>
              </a:spcAft>
              <a:buFont typeface="Arial" pitchFamily="34" charset="0"/>
              <a:buChar char="–"/>
              <a:defRPr/>
            </a:pPr>
            <a:r>
              <a:rPr lang="en-US" sz="1400" dirty="0" smtClean="0">
                <a:solidFill>
                  <a:schemeClr val="accent1">
                    <a:lumMod val="50000"/>
                  </a:schemeClr>
                </a:solidFill>
              </a:rPr>
              <a:t>Auditors estimate that 20 percent of all “claims” are for “duplicate”, “reversed”, and “rejected” “claims”</a:t>
            </a:r>
          </a:p>
          <a:p>
            <a:pPr marL="457200" indent="-457200" algn="just" fontAlgn="auto">
              <a:spcAft>
                <a:spcPts val="0"/>
              </a:spcAft>
              <a:buFont typeface="+mj-lt"/>
              <a:buAutoNum type="arabicPeriod"/>
              <a:defRPr/>
            </a:pPr>
            <a:r>
              <a:rPr lang="en-US" sz="2000" dirty="0" smtClean="0">
                <a:solidFill>
                  <a:schemeClr val="accent1">
                    <a:lumMod val="50000"/>
                  </a:schemeClr>
                </a:solidFill>
              </a:rPr>
              <a:t>Makes false claims regarding “pass-through” pricing</a:t>
            </a:r>
          </a:p>
          <a:p>
            <a:pPr lvl="1" algn="just" fontAlgn="auto">
              <a:spcAft>
                <a:spcPts val="0"/>
              </a:spcAft>
              <a:buFont typeface="Arial" pitchFamily="34" charset="0"/>
              <a:buChar char="–"/>
              <a:defRPr/>
            </a:pPr>
            <a:r>
              <a:rPr lang="en-US" sz="1400" dirty="0" smtClean="0">
                <a:solidFill>
                  <a:schemeClr val="accent1">
                    <a:lumMod val="50000"/>
                  </a:schemeClr>
                </a:solidFill>
              </a:rPr>
              <a:t>PBM agrees to “pass-through” to health plan its actual drug cost </a:t>
            </a:r>
          </a:p>
          <a:p>
            <a:pPr lvl="1" algn="just" fontAlgn="auto">
              <a:spcAft>
                <a:spcPts val="0"/>
              </a:spcAft>
              <a:buFont typeface="Arial" pitchFamily="34" charset="0"/>
              <a:buChar char="–"/>
              <a:defRPr/>
            </a:pPr>
            <a:r>
              <a:rPr lang="en-US" sz="1400" dirty="0" smtClean="0">
                <a:solidFill>
                  <a:schemeClr val="accent1">
                    <a:lumMod val="50000"/>
                  </a:schemeClr>
                </a:solidFill>
              </a:rPr>
              <a:t>It </a:t>
            </a:r>
            <a:r>
              <a:rPr lang="en-US" sz="1400" i="1" dirty="0" smtClean="0">
                <a:solidFill>
                  <a:schemeClr val="accent1">
                    <a:lumMod val="50000"/>
                  </a:schemeClr>
                </a:solidFill>
              </a:rPr>
              <a:t>may</a:t>
            </a:r>
            <a:r>
              <a:rPr lang="en-US" sz="1400" dirty="0" smtClean="0">
                <a:solidFill>
                  <a:schemeClr val="accent1">
                    <a:lumMod val="50000"/>
                  </a:schemeClr>
                </a:solidFill>
              </a:rPr>
              <a:t> do this on drugs dispensed at retail </a:t>
            </a:r>
          </a:p>
          <a:p>
            <a:pPr lvl="1" algn="just" fontAlgn="auto">
              <a:spcAft>
                <a:spcPts val="0"/>
              </a:spcAft>
              <a:buFont typeface="Arial" pitchFamily="34" charset="0"/>
              <a:buChar char="–"/>
              <a:defRPr/>
            </a:pPr>
            <a:r>
              <a:rPr lang="en-US" sz="1400" dirty="0" smtClean="0">
                <a:solidFill>
                  <a:schemeClr val="accent1">
                    <a:lumMod val="50000"/>
                  </a:schemeClr>
                </a:solidFill>
              </a:rPr>
              <a:t>However, PBM continues to take a “profit spread” (pays for drug at one price but invoices the health plan at a far steeper price) on mail and specialty drugs</a:t>
            </a:r>
          </a:p>
          <a:p>
            <a:pPr lvl="1" algn="just" fontAlgn="auto">
              <a:spcAft>
                <a:spcPts val="0"/>
              </a:spcAft>
              <a:buFont typeface="Arial" pitchFamily="34" charset="0"/>
              <a:buChar char="–"/>
              <a:defRPr/>
            </a:pPr>
            <a:r>
              <a:rPr lang="en-US" sz="1400" dirty="0" smtClean="0">
                <a:solidFill>
                  <a:schemeClr val="accent1">
                    <a:lumMod val="50000"/>
                  </a:schemeClr>
                </a:solidFill>
              </a:rPr>
              <a:t>Fake pass-through pricing usually adds cost to care since PBMs will recoup any savings afforded in retail through steep profit spreads for mail and specialty drugs</a:t>
            </a:r>
          </a:p>
          <a:p>
            <a:pPr marL="457200" indent="-457200" algn="just" fontAlgn="auto">
              <a:spcAft>
                <a:spcPts val="0"/>
              </a:spcAft>
              <a:buFont typeface="+mj-lt"/>
              <a:buAutoNum type="arabicPeriod"/>
              <a:defRPr/>
            </a:pPr>
            <a:r>
              <a:rPr lang="en-US" sz="2000" dirty="0" smtClean="0">
                <a:solidFill>
                  <a:schemeClr val="accent1">
                    <a:lumMod val="50000"/>
                  </a:schemeClr>
                </a:solidFill>
              </a:rPr>
              <a:t>Hidden “Profit Spreads” can be created on virtually any drug related expenditure</a:t>
            </a:r>
          </a:p>
          <a:p>
            <a:pPr lvl="1" algn="just" fontAlgn="auto">
              <a:spcAft>
                <a:spcPts val="0"/>
              </a:spcAft>
              <a:buFont typeface="Arial" pitchFamily="34" charset="0"/>
              <a:buChar char="–"/>
              <a:defRPr/>
            </a:pPr>
            <a:r>
              <a:rPr lang="en-US" sz="1400" dirty="0" smtClean="0">
                <a:solidFill>
                  <a:schemeClr val="accent1">
                    <a:lumMod val="50000"/>
                  </a:schemeClr>
                </a:solidFill>
              </a:rPr>
              <a:t>So-called rebate management fees are charged health plans above and beyond the PBM retention of client generated manufacturer rebates</a:t>
            </a:r>
          </a:p>
          <a:p>
            <a:pPr lvl="1" algn="just" fontAlgn="auto">
              <a:spcAft>
                <a:spcPts val="0"/>
              </a:spcAft>
              <a:buFont typeface="Arial" pitchFamily="34" charset="0"/>
              <a:buChar char="–"/>
              <a:defRPr/>
            </a:pPr>
            <a:r>
              <a:rPr lang="en-US" sz="1400" dirty="0" smtClean="0">
                <a:solidFill>
                  <a:schemeClr val="accent1">
                    <a:lumMod val="50000"/>
                  </a:schemeClr>
                </a:solidFill>
              </a:rPr>
              <a:t>Savings generated from generic drugs are pocketed by PBM if health plan overachieves PBM guaranteed generic dispensing rate (GDR)</a:t>
            </a:r>
          </a:p>
          <a:p>
            <a:pPr marL="857250" lvl="1" indent="-457200" fontAlgn="auto">
              <a:spcAft>
                <a:spcPts val="0"/>
              </a:spcAft>
              <a:buFont typeface="Arial" pitchFamily="34" charset="0"/>
              <a:buNone/>
              <a:defRPr/>
            </a:pPr>
            <a:endParaRPr 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87363"/>
          </a:xfrm>
        </p:spPr>
        <p:txBody>
          <a:bodyPr rtlCol="0">
            <a:normAutofit fontScale="90000"/>
          </a:bodyPr>
          <a:lstStyle/>
          <a:p>
            <a:pPr fontAlgn="auto">
              <a:spcAft>
                <a:spcPts val="0"/>
              </a:spcAft>
              <a:defRPr/>
            </a:pPr>
            <a:r>
              <a:rPr lang="en-US" dirty="0" smtClean="0">
                <a:solidFill>
                  <a:schemeClr val="accent1">
                    <a:lumMod val="50000"/>
                  </a:schemeClr>
                </a:solidFill>
              </a:rPr>
              <a:t>PBM Practices</a:t>
            </a:r>
            <a:endParaRPr lang="en-US" dirty="0">
              <a:solidFill>
                <a:schemeClr val="accent1">
                  <a:lumMod val="50000"/>
                </a:schemeClr>
              </a:solidFill>
            </a:endParaRPr>
          </a:p>
        </p:txBody>
      </p:sp>
      <p:sp>
        <p:nvSpPr>
          <p:cNvPr id="3" name="Content Placeholder 2"/>
          <p:cNvSpPr>
            <a:spLocks noGrp="1"/>
          </p:cNvSpPr>
          <p:nvPr>
            <p:ph idx="1"/>
          </p:nvPr>
        </p:nvSpPr>
        <p:spPr>
          <a:xfrm>
            <a:off x="304800" y="1228725"/>
            <a:ext cx="8534400" cy="5364163"/>
          </a:xfrm>
        </p:spPr>
        <p:txBody>
          <a:bodyPr rtlCol="0">
            <a:normAutofit/>
          </a:bodyPr>
          <a:lstStyle/>
          <a:p>
            <a:pPr marL="457200" indent="-457200" algn="just" fontAlgn="auto">
              <a:spcAft>
                <a:spcPts val="0"/>
              </a:spcAft>
              <a:buFont typeface="Arial" pitchFamily="34" charset="0"/>
              <a:buNone/>
              <a:defRPr/>
            </a:pPr>
            <a:r>
              <a:rPr lang="en-US" sz="2000" dirty="0" smtClean="0">
                <a:solidFill>
                  <a:schemeClr val="accent1">
                    <a:lumMod val="50000"/>
                  </a:schemeClr>
                </a:solidFill>
              </a:rPr>
              <a:t>4. Restricts or limits disclosure and reporting regarding health plan drug expenditures and PBM profits generated from those expenditures</a:t>
            </a:r>
          </a:p>
          <a:p>
            <a:pPr lvl="1" algn="just" fontAlgn="auto">
              <a:spcAft>
                <a:spcPts val="0"/>
              </a:spcAft>
              <a:buFont typeface="Arial" pitchFamily="34" charset="0"/>
              <a:buChar char="–"/>
              <a:defRPr/>
            </a:pPr>
            <a:r>
              <a:rPr lang="en-US" sz="1600" dirty="0" smtClean="0">
                <a:solidFill>
                  <a:schemeClr val="accent1">
                    <a:lumMod val="50000"/>
                  </a:schemeClr>
                </a:solidFill>
              </a:rPr>
              <a:t>PBM concealment of vital reporting data through broad interpretation of contract terminology such as “proprietary” </a:t>
            </a:r>
          </a:p>
          <a:p>
            <a:pPr lvl="1" algn="just" fontAlgn="auto">
              <a:spcAft>
                <a:spcPts val="0"/>
              </a:spcAft>
              <a:buFont typeface="Arial" pitchFamily="34" charset="0"/>
              <a:buChar char="–"/>
              <a:defRPr/>
            </a:pPr>
            <a:r>
              <a:rPr lang="en-US" sz="1600" dirty="0">
                <a:solidFill>
                  <a:schemeClr val="accent1">
                    <a:lumMod val="50000"/>
                  </a:schemeClr>
                </a:solidFill>
              </a:rPr>
              <a:t>T</a:t>
            </a:r>
            <a:r>
              <a:rPr lang="en-US" sz="1600" dirty="0" smtClean="0">
                <a:solidFill>
                  <a:schemeClr val="accent1">
                    <a:lumMod val="50000"/>
                  </a:schemeClr>
                </a:solidFill>
              </a:rPr>
              <a:t>his means that PBM will not disclose key information such manufacturer fees paid to PBMs for health plan’s aggregated clinical data.</a:t>
            </a:r>
          </a:p>
          <a:p>
            <a:pPr marL="457200" indent="-457200" algn="just" fontAlgn="auto">
              <a:spcAft>
                <a:spcPts val="0"/>
              </a:spcAft>
              <a:buFont typeface="Arial" pitchFamily="34" charset="0"/>
              <a:buNone/>
              <a:defRPr/>
            </a:pPr>
            <a:r>
              <a:rPr lang="en-US" sz="2000" dirty="0" smtClean="0">
                <a:solidFill>
                  <a:schemeClr val="accent1">
                    <a:lumMod val="50000"/>
                  </a:schemeClr>
                </a:solidFill>
              </a:rPr>
              <a:t>5.  PBMs requires “mutual approval” of any auditor that health plans designates to conduct an audit of the PBM</a:t>
            </a:r>
          </a:p>
          <a:p>
            <a:pPr lvl="1" algn="just" fontAlgn="auto">
              <a:spcAft>
                <a:spcPts val="0"/>
              </a:spcAft>
              <a:buFont typeface="Arial" pitchFamily="34" charset="0"/>
              <a:buChar char="–"/>
              <a:defRPr/>
            </a:pPr>
            <a:r>
              <a:rPr lang="en-US" sz="1600" dirty="0" smtClean="0">
                <a:solidFill>
                  <a:schemeClr val="accent1">
                    <a:lumMod val="50000"/>
                  </a:schemeClr>
                </a:solidFill>
              </a:rPr>
              <a:t>PBM can veto any selected auditor</a:t>
            </a:r>
          </a:p>
          <a:p>
            <a:pPr lvl="1" algn="just" fontAlgn="auto">
              <a:spcAft>
                <a:spcPts val="0"/>
              </a:spcAft>
              <a:buFont typeface="Arial" pitchFamily="34" charset="0"/>
              <a:buChar char="–"/>
              <a:defRPr/>
            </a:pPr>
            <a:r>
              <a:rPr lang="en-US" sz="1600" dirty="0" smtClean="0">
                <a:solidFill>
                  <a:schemeClr val="accent1">
                    <a:lumMod val="50000"/>
                  </a:schemeClr>
                </a:solidFill>
              </a:rPr>
              <a:t>PBM can limit the number and/or frequency of audits</a:t>
            </a:r>
          </a:p>
          <a:p>
            <a:pPr lvl="1" algn="just" fontAlgn="auto">
              <a:spcAft>
                <a:spcPts val="0"/>
              </a:spcAft>
              <a:buFont typeface="Arial" pitchFamily="34" charset="0"/>
              <a:buChar char="–"/>
              <a:defRPr/>
            </a:pPr>
            <a:r>
              <a:rPr lang="en-US" sz="1600" dirty="0" smtClean="0">
                <a:solidFill>
                  <a:schemeClr val="accent1">
                    <a:lumMod val="50000"/>
                  </a:schemeClr>
                </a:solidFill>
              </a:rPr>
              <a:t>PBM require auditors to sign PBM “Confidentiality Agreements” that typically require auditors </a:t>
            </a:r>
            <a:r>
              <a:rPr lang="en-US" sz="1600" u="sng" dirty="0" smtClean="0">
                <a:solidFill>
                  <a:schemeClr val="accent1">
                    <a:lumMod val="50000"/>
                  </a:schemeClr>
                </a:solidFill>
              </a:rPr>
              <a:t>not</a:t>
            </a:r>
            <a:r>
              <a:rPr lang="en-US" sz="1600" dirty="0" smtClean="0">
                <a:solidFill>
                  <a:schemeClr val="accent1">
                    <a:lumMod val="50000"/>
                  </a:schemeClr>
                </a:solidFill>
              </a:rPr>
              <a:t> to disclose key information to their own clients, i.e. the health plan that requested  the audit</a:t>
            </a:r>
          </a:p>
          <a:p>
            <a:pPr lvl="1" algn="just" fontAlgn="auto">
              <a:spcAft>
                <a:spcPts val="0"/>
              </a:spcAft>
              <a:buFont typeface="Arial" pitchFamily="34" charset="0"/>
              <a:buChar char="–"/>
              <a:defRPr/>
            </a:pPr>
            <a:endParaRPr lang="en-US" sz="1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solidFill>
                  <a:schemeClr val="accent1">
                    <a:lumMod val="50000"/>
                  </a:schemeClr>
                </a:solidFill>
              </a:rPr>
              <a:t>PBM Practices</a:t>
            </a:r>
            <a:endParaRPr lang="en-US" dirty="0">
              <a:solidFill>
                <a:schemeClr val="accent1">
                  <a:lumMod val="50000"/>
                </a:schemeClr>
              </a:solidFill>
            </a:endParaRPr>
          </a:p>
        </p:txBody>
      </p:sp>
      <p:sp>
        <p:nvSpPr>
          <p:cNvPr id="3" name="Content Placeholder 2"/>
          <p:cNvSpPr>
            <a:spLocks noGrp="1"/>
          </p:cNvSpPr>
          <p:nvPr>
            <p:ph idx="1"/>
          </p:nvPr>
        </p:nvSpPr>
        <p:spPr>
          <a:xfrm>
            <a:off x="457200" y="974725"/>
            <a:ext cx="8229600" cy="4906963"/>
          </a:xfrm>
        </p:spPr>
        <p:txBody>
          <a:bodyPr rtlCol="0">
            <a:normAutofit fontScale="92500" lnSpcReduction="20000"/>
          </a:bodyPr>
          <a:lstStyle/>
          <a:p>
            <a:pPr marL="457200" indent="-457200" algn="just" fontAlgn="auto">
              <a:spcAft>
                <a:spcPts val="0"/>
              </a:spcAft>
              <a:buFont typeface="Arial" pitchFamily="34" charset="0"/>
              <a:buAutoNum type="arabicPeriod" startAt="6"/>
              <a:defRPr/>
            </a:pPr>
            <a:r>
              <a:rPr lang="en-US" sz="2400" dirty="0" smtClean="0">
                <a:solidFill>
                  <a:schemeClr val="accent1">
                    <a:lumMod val="50000"/>
                  </a:schemeClr>
                </a:solidFill>
              </a:rPr>
              <a:t>Re-Defining “Brand” and “Generic” </a:t>
            </a:r>
          </a:p>
          <a:p>
            <a:pPr lvl="1" algn="just" fontAlgn="auto">
              <a:spcAft>
                <a:spcPts val="0"/>
              </a:spcAft>
              <a:buFont typeface="Arial" pitchFamily="34" charset="0"/>
              <a:buChar char="–"/>
              <a:defRPr/>
            </a:pPr>
            <a:r>
              <a:rPr lang="en-US" sz="1700" dirty="0" smtClean="0">
                <a:solidFill>
                  <a:schemeClr val="accent1">
                    <a:lumMod val="50000"/>
                  </a:schemeClr>
                </a:solidFill>
              </a:rPr>
              <a:t>The intentional blurring of the definitions of "brand drugs" and" generic drugs" by PBMs to suit their financial interests. This includes improperly classifying drugs, charging brand prices for generic products, retaining rebates for brand drugs by calling them generics, and misstating a payer's generic drug utilization rate </a:t>
            </a:r>
          </a:p>
          <a:p>
            <a:pPr lvl="1" algn="just" fontAlgn="auto">
              <a:spcAft>
                <a:spcPts val="0"/>
              </a:spcAft>
              <a:buFont typeface="Arial" pitchFamily="34" charset="0"/>
              <a:buChar char="–"/>
              <a:defRPr/>
            </a:pPr>
            <a:r>
              <a:rPr lang="en-US" sz="1700" dirty="0" smtClean="0">
                <a:solidFill>
                  <a:schemeClr val="accent1">
                    <a:lumMod val="50000"/>
                  </a:schemeClr>
                </a:solidFill>
              </a:rPr>
              <a:t>PBMs overcharge health plans by classifying many generic drugs as brands</a:t>
            </a:r>
          </a:p>
          <a:p>
            <a:pPr lvl="1" algn="just" fontAlgn="auto">
              <a:spcAft>
                <a:spcPts val="0"/>
              </a:spcAft>
              <a:buFont typeface="Arial" pitchFamily="34" charset="0"/>
              <a:buChar char="–"/>
              <a:defRPr/>
            </a:pPr>
            <a:r>
              <a:rPr lang="en-US" sz="1700" dirty="0" smtClean="0">
                <a:solidFill>
                  <a:schemeClr val="accent1">
                    <a:lumMod val="50000"/>
                  </a:schemeClr>
                </a:solidFill>
              </a:rPr>
              <a:t>Experts believe that this practice is very widespread and involves dispenses that can account for up to 10% of typical utilization</a:t>
            </a:r>
          </a:p>
          <a:p>
            <a:pPr lvl="1" algn="just" fontAlgn="auto">
              <a:spcAft>
                <a:spcPts val="0"/>
              </a:spcAft>
              <a:buFont typeface="Arial" pitchFamily="34" charset="0"/>
              <a:buChar char="–"/>
              <a:defRPr/>
            </a:pPr>
            <a:r>
              <a:rPr lang="en-US" sz="1700" dirty="0" smtClean="0">
                <a:solidFill>
                  <a:schemeClr val="accent1">
                    <a:lumMod val="50000"/>
                  </a:schemeClr>
                </a:solidFill>
              </a:rPr>
              <a:t>This tactic represents several percentage points in undisclosed PBM revenues, costing payors tens of millions of dollars annually</a:t>
            </a:r>
          </a:p>
          <a:p>
            <a:pPr lvl="1" algn="just" fontAlgn="auto">
              <a:spcAft>
                <a:spcPts val="0"/>
              </a:spcAft>
              <a:buFont typeface="Arial" pitchFamily="34" charset="0"/>
              <a:buChar char="–"/>
              <a:defRPr/>
            </a:pPr>
            <a:r>
              <a:rPr lang="en-US" sz="1700" dirty="0">
                <a:solidFill>
                  <a:schemeClr val="accent1">
                    <a:lumMod val="50000"/>
                  </a:schemeClr>
                </a:solidFill>
              </a:rPr>
              <a:t>PBM contracts intentionally do not define these terms or are ambiguous, such as "branded generics” – a brand drug that is so cheap it’s considered the generic of itself and equal in cost as either a brand or generic, </a:t>
            </a:r>
            <a:r>
              <a:rPr lang="en-US" sz="1700" dirty="0" smtClean="0">
                <a:solidFill>
                  <a:schemeClr val="accent1">
                    <a:lumMod val="50000"/>
                  </a:schemeClr>
                </a:solidFill>
              </a:rPr>
              <a:t>and </a:t>
            </a:r>
            <a:r>
              <a:rPr lang="en-US" sz="1700" dirty="0">
                <a:solidFill>
                  <a:schemeClr val="accent1">
                    <a:lumMod val="50000"/>
                  </a:schemeClr>
                </a:solidFill>
              </a:rPr>
              <a:t>"multi-sourced brands“, another term that is used to provide wiggle room in the miscategorizing of products</a:t>
            </a:r>
          </a:p>
          <a:p>
            <a:pPr lvl="1" algn="just" fontAlgn="auto">
              <a:spcAft>
                <a:spcPts val="0"/>
              </a:spcAft>
              <a:buFont typeface="Arial" pitchFamily="34" charset="0"/>
              <a:buChar char="–"/>
              <a:defRPr/>
            </a:pPr>
            <a:r>
              <a:rPr lang="en-US" sz="1700" dirty="0" smtClean="0">
                <a:solidFill>
                  <a:schemeClr val="accent1">
                    <a:lumMod val="50000"/>
                  </a:schemeClr>
                </a:solidFill>
              </a:rPr>
              <a:t>PBMs </a:t>
            </a:r>
            <a:r>
              <a:rPr lang="en-US" sz="1700" dirty="0">
                <a:solidFill>
                  <a:schemeClr val="accent1">
                    <a:lumMod val="50000"/>
                  </a:schemeClr>
                </a:solidFill>
              </a:rPr>
              <a:t>miscategorize brand and generic drugs for the purposes of: invoicing a generic drug as a brand drug to charge higher prices (e.g.,AWP–17%) rather than the true price (e.g.,AWP–65%)</a:t>
            </a:r>
          </a:p>
          <a:p>
            <a:pPr lvl="1" algn="just" fontAlgn="auto">
              <a:spcAft>
                <a:spcPts val="0"/>
              </a:spcAft>
              <a:buFont typeface="Arial" pitchFamily="34" charset="0"/>
              <a:buChar char="–"/>
              <a:defRPr/>
            </a:pPr>
            <a:r>
              <a:rPr lang="en-US" sz="1700" dirty="0" smtClean="0">
                <a:solidFill>
                  <a:schemeClr val="accent1">
                    <a:lumMod val="50000"/>
                  </a:schemeClr>
                </a:solidFill>
              </a:rPr>
              <a:t>Labeling a brand drug a generic to keep the rebate, as almost all contracts require that rebates be passed on only </a:t>
            </a:r>
            <a:r>
              <a:rPr lang="en-US" sz="1700" dirty="0">
                <a:solidFill>
                  <a:schemeClr val="accent1">
                    <a:lumMod val="50000"/>
                  </a:schemeClr>
                </a:solidFill>
              </a:rPr>
              <a:t>on brand </a:t>
            </a:r>
            <a:r>
              <a:rPr lang="en-US" sz="1700" dirty="0" smtClean="0">
                <a:solidFill>
                  <a:schemeClr val="accent1">
                    <a:lumMod val="50000"/>
                  </a:schemeClr>
                </a:solidFill>
              </a:rPr>
              <a:t>drugs </a:t>
            </a:r>
          </a:p>
          <a:p>
            <a:pPr lvl="1" algn="just" fontAlgn="auto">
              <a:spcAft>
                <a:spcPts val="0"/>
              </a:spcAft>
              <a:buFont typeface="Arial" pitchFamily="34" charset="0"/>
              <a:buChar char="–"/>
              <a:defRPr/>
            </a:pPr>
            <a:r>
              <a:rPr lang="en-US" sz="1700" dirty="0">
                <a:solidFill>
                  <a:schemeClr val="accent1">
                    <a:lumMod val="50000"/>
                  </a:schemeClr>
                </a:solidFill>
              </a:rPr>
              <a:t>Counting a brand drug as a generic to meet the generic fill level necessary to earn a bonus or meet a guaranty requirement</a:t>
            </a:r>
          </a:p>
          <a:p>
            <a:pPr lvl="1" algn="just" fontAlgn="auto">
              <a:spcAft>
                <a:spcPts val="0"/>
              </a:spcAft>
              <a:buFont typeface="Arial" pitchFamily="34" charset="0"/>
              <a:buChar char="–"/>
              <a:defRPr/>
            </a:pPr>
            <a:endParaRPr 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87363"/>
          </a:xfrm>
        </p:spPr>
        <p:txBody>
          <a:bodyPr rtlCol="0">
            <a:normAutofit fontScale="90000"/>
          </a:bodyPr>
          <a:lstStyle/>
          <a:p>
            <a:pPr fontAlgn="auto">
              <a:spcAft>
                <a:spcPts val="0"/>
              </a:spcAft>
              <a:defRPr/>
            </a:pPr>
            <a:r>
              <a:rPr lang="en-US" dirty="0" smtClean="0">
                <a:solidFill>
                  <a:schemeClr val="accent1">
                    <a:lumMod val="50000"/>
                  </a:schemeClr>
                </a:solidFill>
              </a:rPr>
              <a:t>PBM Practices</a:t>
            </a:r>
            <a:endParaRPr lang="en-US" dirty="0">
              <a:solidFill>
                <a:schemeClr val="accent1">
                  <a:lumMod val="50000"/>
                </a:schemeClr>
              </a:solidFill>
            </a:endParaRPr>
          </a:p>
        </p:txBody>
      </p:sp>
      <p:sp>
        <p:nvSpPr>
          <p:cNvPr id="3" name="Content Placeholder 2"/>
          <p:cNvSpPr>
            <a:spLocks noGrp="1"/>
          </p:cNvSpPr>
          <p:nvPr>
            <p:ph idx="1"/>
          </p:nvPr>
        </p:nvSpPr>
        <p:spPr>
          <a:xfrm>
            <a:off x="304800" y="1066800"/>
            <a:ext cx="8534400" cy="5364163"/>
          </a:xfrm>
        </p:spPr>
        <p:txBody>
          <a:bodyPr rtlCol="0">
            <a:normAutofit/>
          </a:bodyPr>
          <a:lstStyle/>
          <a:p>
            <a:pPr marL="457200" indent="-457200" algn="just" fontAlgn="auto">
              <a:spcAft>
                <a:spcPts val="0"/>
              </a:spcAft>
              <a:buFont typeface="Arial" pitchFamily="34" charset="0"/>
              <a:buNone/>
              <a:defRPr/>
            </a:pPr>
            <a:r>
              <a:rPr lang="en-US" sz="2000" dirty="0" smtClean="0">
                <a:solidFill>
                  <a:schemeClr val="accent1">
                    <a:lumMod val="50000"/>
                  </a:schemeClr>
                </a:solidFill>
              </a:rPr>
              <a:t>7. PBMs can retain a significant or all “recoveries” from PBM conducted retail pharmacy audits</a:t>
            </a:r>
          </a:p>
          <a:p>
            <a:pPr lvl="1" algn="just" fontAlgn="auto">
              <a:spcAft>
                <a:spcPts val="0"/>
              </a:spcAft>
              <a:buFont typeface="Arial" pitchFamily="34" charset="0"/>
              <a:buChar char="–"/>
              <a:defRPr/>
            </a:pPr>
            <a:r>
              <a:rPr lang="en-US" sz="1600" dirty="0" smtClean="0">
                <a:solidFill>
                  <a:schemeClr val="accent1">
                    <a:lumMod val="50000"/>
                  </a:schemeClr>
                </a:solidFill>
              </a:rPr>
              <a:t>PBM creates a revenue and profit from stream from pharmacy audits that health plans don’t always share</a:t>
            </a:r>
          </a:p>
          <a:p>
            <a:pPr lvl="1" algn="just" fontAlgn="auto">
              <a:spcAft>
                <a:spcPts val="0"/>
              </a:spcAft>
              <a:buFont typeface="Arial" pitchFamily="34" charset="0"/>
              <a:buChar char="–"/>
              <a:defRPr/>
            </a:pPr>
            <a:r>
              <a:rPr lang="en-US" sz="1600" dirty="0" smtClean="0">
                <a:solidFill>
                  <a:schemeClr val="accent1">
                    <a:lumMod val="50000"/>
                  </a:schemeClr>
                </a:solidFill>
              </a:rPr>
              <a:t>Clerical errors/typos ”recoveries” can become a focus as opposed to fraud, waste and abuse</a:t>
            </a:r>
          </a:p>
          <a:p>
            <a:pPr marL="457200" indent="-457200" algn="just" fontAlgn="auto">
              <a:spcAft>
                <a:spcPts val="0"/>
              </a:spcAft>
              <a:buFont typeface="Arial" pitchFamily="34" charset="0"/>
              <a:buNone/>
              <a:defRPr/>
            </a:pPr>
            <a:r>
              <a:rPr lang="en-US" sz="2000" dirty="0" smtClean="0">
                <a:solidFill>
                  <a:schemeClr val="accent1">
                    <a:lumMod val="50000"/>
                  </a:schemeClr>
                </a:solidFill>
              </a:rPr>
              <a:t>8.  Spread Pricing – The difference between what the PBM charges a payor for drugs and what it pays a retail pharmacy</a:t>
            </a:r>
          </a:p>
          <a:p>
            <a:pPr lvl="1" algn="just" fontAlgn="auto">
              <a:spcAft>
                <a:spcPts val="0"/>
              </a:spcAft>
              <a:buFont typeface="Arial" pitchFamily="34" charset="0"/>
              <a:buChar char="–"/>
              <a:defRPr/>
            </a:pPr>
            <a:r>
              <a:rPr lang="en-US" sz="1600" dirty="0" smtClean="0">
                <a:solidFill>
                  <a:schemeClr val="accent1">
                    <a:lumMod val="50000"/>
                  </a:schemeClr>
                </a:solidFill>
              </a:rPr>
              <a:t>This amounts to marking up claims!</a:t>
            </a:r>
          </a:p>
          <a:p>
            <a:pPr lvl="1" algn="just" fontAlgn="auto">
              <a:spcAft>
                <a:spcPts val="0"/>
              </a:spcAft>
              <a:buFont typeface="Arial" pitchFamily="34" charset="0"/>
              <a:buChar char="–"/>
              <a:defRPr/>
            </a:pPr>
            <a:r>
              <a:rPr lang="en-US" sz="1600" dirty="0" smtClean="0">
                <a:solidFill>
                  <a:schemeClr val="accent1">
                    <a:lumMod val="50000"/>
                  </a:schemeClr>
                </a:solidFill>
              </a:rPr>
              <a:t>Typical spread</a:t>
            </a:r>
            <a:r>
              <a:rPr lang="en-US" sz="1600" dirty="0">
                <a:solidFill>
                  <a:schemeClr val="accent1">
                    <a:lumMod val="50000"/>
                  </a:schemeClr>
                </a:solidFill>
              </a:rPr>
              <a:t>:$4-$</a:t>
            </a:r>
            <a:r>
              <a:rPr lang="en-US" sz="1600" dirty="0" smtClean="0">
                <a:solidFill>
                  <a:schemeClr val="accent1">
                    <a:lumMod val="50000"/>
                  </a:schemeClr>
                </a:solidFill>
              </a:rPr>
              <a:t>6/script or $9-</a:t>
            </a:r>
            <a:r>
              <a:rPr lang="en-US" sz="1600" dirty="0">
                <a:solidFill>
                  <a:schemeClr val="accent1">
                    <a:lumMod val="50000"/>
                  </a:schemeClr>
                </a:solidFill>
              </a:rPr>
              <a:t>$</a:t>
            </a:r>
            <a:r>
              <a:rPr lang="en-US" sz="1600" dirty="0" smtClean="0">
                <a:solidFill>
                  <a:schemeClr val="accent1">
                    <a:lumMod val="50000"/>
                  </a:schemeClr>
                </a:solidFill>
              </a:rPr>
              <a:t>13 PEPM (Per Employee/Per Month)</a:t>
            </a:r>
          </a:p>
          <a:p>
            <a:pPr lvl="1" algn="just" fontAlgn="auto">
              <a:spcAft>
                <a:spcPts val="0"/>
              </a:spcAft>
              <a:buFont typeface="Arial" pitchFamily="34" charset="0"/>
              <a:buChar char="–"/>
              <a:defRPr/>
            </a:pPr>
            <a:r>
              <a:rPr lang="en-US" sz="1600" dirty="0" smtClean="0">
                <a:solidFill>
                  <a:schemeClr val="accent1">
                    <a:lumMod val="50000"/>
                  </a:schemeClr>
                </a:solidFill>
              </a:rPr>
              <a:t>For generics, PBMs use multiple Maximum Allowable Cost (MAC) lists</a:t>
            </a:r>
          </a:p>
          <a:p>
            <a:pPr lvl="1" algn="just" fontAlgn="auto">
              <a:spcAft>
                <a:spcPts val="0"/>
              </a:spcAft>
              <a:buFont typeface="Arial" pitchFamily="34" charset="0"/>
              <a:buChar char="–"/>
              <a:defRPr/>
            </a:pPr>
            <a:r>
              <a:rPr lang="en-US" sz="1600" dirty="0" smtClean="0">
                <a:solidFill>
                  <a:schemeClr val="accent1">
                    <a:lumMod val="50000"/>
                  </a:schemeClr>
                </a:solidFill>
              </a:rPr>
              <a:t>PBMs may charge payors the MediSpan AWP and pay pharmacists the lower Redbook AWP</a:t>
            </a:r>
          </a:p>
          <a:p>
            <a:pPr lvl="1" algn="just" fontAlgn="auto">
              <a:spcAft>
                <a:spcPts val="0"/>
              </a:spcAft>
              <a:buFont typeface="Arial" pitchFamily="34" charset="0"/>
              <a:buChar char="–"/>
              <a:defRPr/>
            </a:pPr>
            <a:r>
              <a:rPr lang="en-US" sz="1600" dirty="0" smtClean="0">
                <a:solidFill>
                  <a:schemeClr val="accent1">
                    <a:lumMod val="50000"/>
                  </a:schemeClr>
                </a:solidFill>
              </a:rPr>
              <a:t>PBMs that own mail-order facilities keep the full spread on these drugs</a:t>
            </a:r>
          </a:p>
          <a:p>
            <a:pPr lvl="1" algn="just" fontAlgn="auto">
              <a:spcAft>
                <a:spcPts val="0"/>
              </a:spcAft>
              <a:buFont typeface="Arial" pitchFamily="34" charset="0"/>
              <a:buChar char="–"/>
              <a:defRPr/>
            </a:pPr>
            <a:r>
              <a:rPr lang="en-US" sz="1600" dirty="0">
                <a:solidFill>
                  <a:schemeClr val="accent1">
                    <a:lumMod val="50000"/>
                  </a:schemeClr>
                </a:solidFill>
              </a:rPr>
              <a:t>Encourages PBMs to push drugs with highest spreads by manipulating the formularies</a:t>
            </a:r>
          </a:p>
          <a:p>
            <a:pPr lvl="1" algn="just" fontAlgn="auto">
              <a:spcAft>
                <a:spcPts val="0"/>
              </a:spcAft>
              <a:buFont typeface="Arial" pitchFamily="34" charset="0"/>
              <a:buChar char="–"/>
              <a:defRPr/>
            </a:pPr>
            <a:r>
              <a:rPr lang="en-US" sz="1600" dirty="0">
                <a:solidFill>
                  <a:schemeClr val="accent1">
                    <a:lumMod val="50000"/>
                  </a:schemeClr>
                </a:solidFill>
              </a:rPr>
              <a:t>PBMs hide the fact that they create spreads by claiming that their contracted AWP rates with their pharmacies are </a:t>
            </a:r>
            <a:r>
              <a:rPr lang="en-US" sz="1600" dirty="0" smtClean="0">
                <a:solidFill>
                  <a:schemeClr val="accent1">
                    <a:lumMod val="50000"/>
                  </a:schemeClr>
                </a:solidFill>
              </a:rPr>
              <a:t>confidential</a:t>
            </a:r>
            <a:endParaRPr lang="en-US" sz="1600" dirty="0">
              <a:solidFill>
                <a:schemeClr val="accent1">
                  <a:lumMod val="50000"/>
                </a:schemeClr>
              </a:solidFill>
            </a:endParaRPr>
          </a:p>
          <a:p>
            <a:pPr marL="457200" indent="-457200" algn="just" fontAlgn="auto">
              <a:spcAft>
                <a:spcPts val="0"/>
              </a:spcAft>
              <a:buFont typeface="Arial" pitchFamily="34" charset="0"/>
              <a:buNone/>
              <a:defRPr/>
            </a:pPr>
            <a:endParaRPr lang="en-US" sz="1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87363"/>
          </a:xfrm>
        </p:spPr>
        <p:txBody>
          <a:bodyPr rtlCol="0">
            <a:normAutofit fontScale="90000"/>
          </a:bodyPr>
          <a:lstStyle/>
          <a:p>
            <a:pPr fontAlgn="auto">
              <a:spcAft>
                <a:spcPts val="0"/>
              </a:spcAft>
              <a:defRPr/>
            </a:pPr>
            <a:r>
              <a:rPr lang="en-US" dirty="0" smtClean="0">
                <a:solidFill>
                  <a:schemeClr val="accent1">
                    <a:lumMod val="50000"/>
                  </a:schemeClr>
                </a:solidFill>
              </a:rPr>
              <a:t>PBM Practices</a:t>
            </a:r>
            <a:endParaRPr lang="en-US" dirty="0">
              <a:solidFill>
                <a:schemeClr val="accent1">
                  <a:lumMod val="50000"/>
                </a:schemeClr>
              </a:solidFill>
            </a:endParaRPr>
          </a:p>
        </p:txBody>
      </p:sp>
      <p:sp>
        <p:nvSpPr>
          <p:cNvPr id="3" name="Content Placeholder 2"/>
          <p:cNvSpPr>
            <a:spLocks noGrp="1"/>
          </p:cNvSpPr>
          <p:nvPr>
            <p:ph idx="1"/>
          </p:nvPr>
        </p:nvSpPr>
        <p:spPr>
          <a:xfrm>
            <a:off x="304800" y="1000125"/>
            <a:ext cx="8610600" cy="4781550"/>
          </a:xfrm>
        </p:spPr>
        <p:txBody>
          <a:bodyPr rtlCol="0">
            <a:normAutofit fontScale="92500"/>
          </a:bodyPr>
          <a:lstStyle/>
          <a:p>
            <a:pPr marL="457200" indent="-457200" algn="just" fontAlgn="auto">
              <a:spcAft>
                <a:spcPts val="0"/>
              </a:spcAft>
              <a:buFont typeface="Arial" pitchFamily="34" charset="0"/>
              <a:buNone/>
              <a:defRPr/>
            </a:pPr>
            <a:r>
              <a:rPr lang="en-US" sz="2000" dirty="0">
                <a:solidFill>
                  <a:schemeClr val="accent1">
                    <a:lumMod val="50000"/>
                  </a:schemeClr>
                </a:solidFill>
              </a:rPr>
              <a:t>9</a:t>
            </a:r>
            <a:r>
              <a:rPr lang="en-US" sz="2000" dirty="0" smtClean="0">
                <a:solidFill>
                  <a:schemeClr val="accent1">
                    <a:lumMod val="50000"/>
                  </a:schemeClr>
                </a:solidFill>
              </a:rPr>
              <a:t>. Manufacturer Rebate Schemes</a:t>
            </a:r>
          </a:p>
          <a:p>
            <a:pPr lvl="1" algn="just" fontAlgn="auto">
              <a:spcAft>
                <a:spcPts val="0"/>
              </a:spcAft>
              <a:buFont typeface="Arial" pitchFamily="34" charset="0"/>
              <a:buChar char="–"/>
              <a:defRPr/>
            </a:pPr>
            <a:r>
              <a:rPr lang="en-US" sz="1400" dirty="0" smtClean="0">
                <a:solidFill>
                  <a:schemeClr val="accent1">
                    <a:lumMod val="50000"/>
                  </a:schemeClr>
                </a:solidFill>
              </a:rPr>
              <a:t>Drug manufacturers “reward” PBMs for promoting their brands</a:t>
            </a:r>
          </a:p>
          <a:p>
            <a:pPr lvl="1" algn="just" fontAlgn="auto">
              <a:spcAft>
                <a:spcPts val="0"/>
              </a:spcAft>
              <a:buFont typeface="Arial" pitchFamily="34" charset="0"/>
              <a:buChar char="–"/>
              <a:defRPr/>
            </a:pPr>
            <a:r>
              <a:rPr lang="en-US" sz="1400" dirty="0" smtClean="0">
                <a:solidFill>
                  <a:schemeClr val="accent1">
                    <a:lumMod val="50000"/>
                  </a:schemeClr>
                </a:solidFill>
              </a:rPr>
              <a:t>Offered only for single-source drugs for which there are no generics</a:t>
            </a:r>
          </a:p>
          <a:p>
            <a:pPr lvl="1" algn="just" fontAlgn="auto">
              <a:spcAft>
                <a:spcPts val="0"/>
              </a:spcAft>
              <a:buFont typeface="Arial" pitchFamily="34" charset="0"/>
              <a:buChar char="–"/>
              <a:defRPr/>
            </a:pPr>
            <a:r>
              <a:rPr lang="en-US" sz="1400" dirty="0" smtClean="0">
                <a:solidFill>
                  <a:schemeClr val="accent1">
                    <a:lumMod val="50000"/>
                  </a:schemeClr>
                </a:solidFill>
              </a:rPr>
              <a:t>Rebates represent a very significant source of PBM revenues</a:t>
            </a:r>
          </a:p>
          <a:p>
            <a:pPr lvl="1" algn="just" fontAlgn="auto">
              <a:spcAft>
                <a:spcPts val="0"/>
              </a:spcAft>
              <a:buFont typeface="Arial" pitchFamily="34" charset="0"/>
              <a:buChar char="–"/>
              <a:defRPr/>
            </a:pPr>
            <a:r>
              <a:rPr lang="en-US" sz="1400" dirty="0" smtClean="0">
                <a:solidFill>
                  <a:schemeClr val="accent1">
                    <a:lumMod val="50000"/>
                  </a:schemeClr>
                </a:solidFill>
              </a:rPr>
              <a:t>Average rebates are 10% of AWP or $3 -$6/script or $6 -$12 PEPM</a:t>
            </a:r>
          </a:p>
          <a:p>
            <a:pPr lvl="1" algn="just" fontAlgn="auto">
              <a:spcAft>
                <a:spcPts val="0"/>
              </a:spcAft>
              <a:buFont typeface="Arial" pitchFamily="34" charset="0"/>
              <a:buChar char="–"/>
              <a:defRPr/>
            </a:pPr>
            <a:r>
              <a:rPr lang="en-US" sz="1400" dirty="0" smtClean="0">
                <a:solidFill>
                  <a:schemeClr val="accent1">
                    <a:lumMod val="50000"/>
                  </a:schemeClr>
                </a:solidFill>
              </a:rPr>
              <a:t>Average rebate for the top 25 rebatable drugs is &gt; $20/script</a:t>
            </a:r>
          </a:p>
          <a:p>
            <a:pPr lvl="1" algn="just" fontAlgn="auto">
              <a:spcAft>
                <a:spcPts val="0"/>
              </a:spcAft>
              <a:buFont typeface="Arial" pitchFamily="34" charset="0"/>
              <a:buChar char="–"/>
              <a:defRPr/>
            </a:pPr>
            <a:r>
              <a:rPr lang="en-US" sz="1400" dirty="0" smtClean="0">
                <a:solidFill>
                  <a:schemeClr val="accent1">
                    <a:lumMod val="50000"/>
                  </a:schemeClr>
                </a:solidFill>
              </a:rPr>
              <a:t>Often PBMs promote drugs that yield the highest rebates, not ones that are necessarily in the patient's best interest (most efficacious)</a:t>
            </a:r>
          </a:p>
          <a:p>
            <a:pPr lvl="1" algn="just" fontAlgn="auto">
              <a:spcAft>
                <a:spcPts val="0"/>
              </a:spcAft>
              <a:buFont typeface="Arial" pitchFamily="34" charset="0"/>
              <a:buChar char="–"/>
              <a:defRPr/>
            </a:pPr>
            <a:r>
              <a:rPr lang="en-US" sz="1400" dirty="0" smtClean="0">
                <a:solidFill>
                  <a:schemeClr val="accent1">
                    <a:lumMod val="50000"/>
                  </a:schemeClr>
                </a:solidFill>
              </a:rPr>
              <a:t>PBMs have historically kept rebates, now they’re being forced to share </a:t>
            </a:r>
          </a:p>
          <a:p>
            <a:pPr lvl="1" algn="just" fontAlgn="auto">
              <a:spcAft>
                <a:spcPts val="0"/>
              </a:spcAft>
              <a:buFont typeface="Arial" pitchFamily="34" charset="0"/>
              <a:buChar char="–"/>
              <a:defRPr/>
            </a:pPr>
            <a:r>
              <a:rPr lang="en-US" sz="1400" dirty="0" smtClean="0">
                <a:solidFill>
                  <a:schemeClr val="accent1">
                    <a:lumMod val="50000"/>
                  </a:schemeClr>
                </a:solidFill>
              </a:rPr>
              <a:t>Retaining interest on rebates by collecting monthly, remitting quarterly or even less frequently</a:t>
            </a:r>
          </a:p>
          <a:p>
            <a:pPr marL="457200" indent="-457200" algn="just" fontAlgn="auto">
              <a:spcAft>
                <a:spcPts val="0"/>
              </a:spcAft>
              <a:buFont typeface="Arial" pitchFamily="34" charset="0"/>
              <a:buNone/>
              <a:defRPr/>
            </a:pPr>
            <a:r>
              <a:rPr lang="en-US" sz="2000" dirty="0" smtClean="0">
                <a:solidFill>
                  <a:schemeClr val="accent1">
                    <a:lumMod val="50000"/>
                  </a:schemeClr>
                </a:solidFill>
              </a:rPr>
              <a:t>10. Mail Order “Blackbox” Schemes</a:t>
            </a:r>
            <a:endParaRPr lang="en-US" sz="1600" dirty="0" smtClean="0">
              <a:solidFill>
                <a:schemeClr val="accent1">
                  <a:lumMod val="50000"/>
                </a:schemeClr>
              </a:solidFill>
            </a:endParaRPr>
          </a:p>
          <a:p>
            <a:pPr lvl="1" algn="just" fontAlgn="auto">
              <a:spcAft>
                <a:spcPts val="0"/>
              </a:spcAft>
              <a:buFont typeface="Arial" pitchFamily="34" charset="0"/>
              <a:buChar char="–"/>
              <a:defRPr/>
            </a:pPr>
            <a:r>
              <a:rPr lang="en-US" sz="1200" dirty="0">
                <a:solidFill>
                  <a:schemeClr val="accent1">
                    <a:lumMod val="50000"/>
                  </a:schemeClr>
                </a:solidFill>
              </a:rPr>
              <a:t>Mail order is still very much a “blackbox” and a component of pharmacy benefit management that is still largely out of control</a:t>
            </a:r>
          </a:p>
          <a:p>
            <a:pPr lvl="1" algn="just" fontAlgn="auto">
              <a:spcAft>
                <a:spcPts val="0"/>
              </a:spcAft>
              <a:buFont typeface="Arial" pitchFamily="34" charset="0"/>
              <a:buChar char="–"/>
              <a:defRPr/>
            </a:pPr>
            <a:r>
              <a:rPr lang="en-US" sz="1200" dirty="0">
                <a:solidFill>
                  <a:schemeClr val="accent1">
                    <a:lumMod val="50000"/>
                  </a:schemeClr>
                </a:solidFill>
              </a:rPr>
              <a:t>PBM-owned captive mail-order facilities can create a significant conflict of interest as the pharmacy administrator is also a seller</a:t>
            </a:r>
          </a:p>
          <a:p>
            <a:pPr lvl="1" algn="just" fontAlgn="auto">
              <a:spcAft>
                <a:spcPts val="0"/>
              </a:spcAft>
              <a:buFont typeface="Arial" pitchFamily="34" charset="0"/>
              <a:buChar char="–"/>
              <a:defRPr/>
            </a:pPr>
            <a:r>
              <a:rPr lang="en-US" sz="1200" dirty="0">
                <a:solidFill>
                  <a:schemeClr val="accent1">
                    <a:lumMod val="50000"/>
                  </a:schemeClr>
                </a:solidFill>
              </a:rPr>
              <a:t>PBMs with captive facilities have been accused of engaging in non-transparent mail-order practices to increase profits including drug switching, repackaging and failing to promote starter dosages: pushing mail-order scripts for 90-versus 30-day </a:t>
            </a:r>
            <a:r>
              <a:rPr lang="en-US" sz="1200" dirty="0" smtClean="0">
                <a:solidFill>
                  <a:schemeClr val="accent1">
                    <a:lumMod val="50000"/>
                  </a:schemeClr>
                </a:solidFill>
              </a:rPr>
              <a:t>supplies</a:t>
            </a:r>
          </a:p>
          <a:p>
            <a:pPr lvl="1" algn="just" fontAlgn="auto">
              <a:spcAft>
                <a:spcPts val="0"/>
              </a:spcAft>
              <a:buFont typeface="Arial" pitchFamily="34" charset="0"/>
              <a:buChar char="–"/>
              <a:defRPr/>
            </a:pPr>
            <a:r>
              <a:rPr lang="en-US" sz="1200" dirty="0">
                <a:solidFill>
                  <a:schemeClr val="accent1">
                    <a:lumMod val="50000"/>
                  </a:schemeClr>
                </a:solidFill>
              </a:rPr>
              <a:t>PBMs boast that the discounts for mail-order dispenses are always greater than discounts for retail, but in actual practice they are not because of the “blackbox” profiteering that routinely </a:t>
            </a:r>
            <a:r>
              <a:rPr lang="en-US" sz="1200" dirty="0" smtClean="0">
                <a:solidFill>
                  <a:schemeClr val="accent1">
                    <a:lumMod val="50000"/>
                  </a:schemeClr>
                </a:solidFill>
              </a:rPr>
              <a:t>occurs</a:t>
            </a:r>
          </a:p>
          <a:p>
            <a:pPr lvl="1" algn="just" fontAlgn="auto">
              <a:spcAft>
                <a:spcPts val="0"/>
              </a:spcAft>
              <a:buFont typeface="Arial" pitchFamily="34" charset="0"/>
              <a:buChar char="–"/>
              <a:defRPr/>
            </a:pPr>
            <a:r>
              <a:rPr lang="en-US" sz="1200" dirty="0">
                <a:solidFill>
                  <a:schemeClr val="accent1">
                    <a:lumMod val="50000"/>
                  </a:schemeClr>
                </a:solidFill>
              </a:rPr>
              <a:t>Mail-order is much more profitable than PBM administration; indeed, industry experts report that the average profitability of a mail-order dispense is four times that of a retail </a:t>
            </a:r>
            <a:r>
              <a:rPr lang="en-US" sz="1200" dirty="0" smtClean="0">
                <a:solidFill>
                  <a:schemeClr val="accent1">
                    <a:lumMod val="50000"/>
                  </a:schemeClr>
                </a:solidFill>
              </a:rPr>
              <a:t>prescription</a:t>
            </a:r>
          </a:p>
          <a:p>
            <a:pPr lvl="1" algn="just" fontAlgn="auto">
              <a:spcAft>
                <a:spcPts val="0"/>
              </a:spcAft>
              <a:buFont typeface="Arial" pitchFamily="34" charset="0"/>
              <a:buChar char="–"/>
              <a:defRPr/>
            </a:pPr>
            <a:r>
              <a:rPr lang="en-US" sz="1200" dirty="0" smtClean="0">
                <a:solidFill>
                  <a:schemeClr val="accent1">
                    <a:lumMod val="50000"/>
                  </a:schemeClr>
                </a:solidFill>
              </a:rPr>
              <a:t>Mail order pharmacy audits are largely controlled by their PBM owners</a:t>
            </a:r>
            <a:endParaRPr lang="en-US" sz="1200" dirty="0">
              <a:solidFill>
                <a:schemeClr val="accent1">
                  <a:lumMod val="50000"/>
                </a:schemeClr>
              </a:solidFill>
            </a:endParaRPr>
          </a:p>
          <a:p>
            <a:pPr lvl="1" algn="just" fontAlgn="auto">
              <a:spcAft>
                <a:spcPts val="0"/>
              </a:spcAft>
              <a:buFont typeface="Arial" pitchFamily="34" charset="0"/>
              <a:buChar char="–"/>
              <a:defRPr/>
            </a:pPr>
            <a:endParaRPr lang="en-US" sz="1400" dirty="0"/>
          </a:p>
          <a:p>
            <a:pPr lvl="1" algn="just" fontAlgn="auto">
              <a:spcAft>
                <a:spcPts val="0"/>
              </a:spcAft>
              <a:buFont typeface="Arial" pitchFamily="34" charset="0"/>
              <a:buChar char="–"/>
              <a:defRPr/>
            </a:pPr>
            <a:endParaRPr lang="en-US" sz="1400" dirty="0"/>
          </a:p>
          <a:p>
            <a:pPr lvl="1" algn="just" fontAlgn="auto">
              <a:spcAft>
                <a:spcPts val="0"/>
              </a:spcAft>
              <a:buFont typeface="Arial" pitchFamily="34" charset="0"/>
              <a:buChar char="–"/>
              <a:defRPr/>
            </a:pPr>
            <a:endParaRPr lang="en-US" sz="1600" dirty="0" smtClean="0"/>
          </a:p>
          <a:p>
            <a:pPr marL="457200" indent="-457200" algn="just" fontAlgn="auto">
              <a:spcAft>
                <a:spcPts val="0"/>
              </a:spcAft>
              <a:buFont typeface="Arial" pitchFamily="34" charset="0"/>
              <a:buNone/>
              <a:defRPr/>
            </a:pPr>
            <a:endParaRPr lang="en-US" sz="2000" dirty="0" smtClean="0"/>
          </a:p>
          <a:p>
            <a:pPr marL="457200" indent="-457200" algn="just" fontAlgn="auto">
              <a:spcAft>
                <a:spcPts val="0"/>
              </a:spcAft>
              <a:buFont typeface="Arial" pitchFamily="34" charset="0"/>
              <a:buNone/>
              <a:defRPr/>
            </a:pPr>
            <a:endParaRPr lang="en-US" sz="16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5788</TotalTime>
  <Words>1065</Words>
  <Application>Microsoft Office PowerPoint</Application>
  <PresentationFormat>On-screen Show (4:3)</PresentationFormat>
  <Paragraphs>64</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Calibri</vt:lpstr>
      <vt:lpstr>Arial</vt:lpstr>
      <vt:lpstr>Office Theme</vt:lpstr>
      <vt:lpstr>PBM Practices</vt:lpstr>
      <vt:lpstr>PBM Practices</vt:lpstr>
      <vt:lpstr>PBM Practices</vt:lpstr>
      <vt:lpstr>PBM Practices</vt:lpstr>
      <vt:lpstr>PBM Practices</vt:lpstr>
      <vt:lpstr>PBM Practices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zfrench</dc:creator>
  <cp:lastModifiedBy>Maggie</cp:lastModifiedBy>
  <cp:revision>470</cp:revision>
  <dcterms:created xsi:type="dcterms:W3CDTF">2010-07-06T15:35:30Z</dcterms:created>
  <dcterms:modified xsi:type="dcterms:W3CDTF">2012-06-25T18:46:33Z</dcterms:modified>
</cp:coreProperties>
</file>